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7" r:id="rId2"/>
  </p:sldMasterIdLst>
  <p:notesMasterIdLst>
    <p:notesMasterId r:id="rId41"/>
  </p:notesMasterIdLst>
  <p:sldIdLst>
    <p:sldId id="546" r:id="rId3"/>
    <p:sldId id="258" r:id="rId4"/>
    <p:sldId id="615" r:id="rId5"/>
    <p:sldId id="533" r:id="rId6"/>
    <p:sldId id="452" r:id="rId7"/>
    <p:sldId id="617" r:id="rId8"/>
    <p:sldId id="618" r:id="rId9"/>
    <p:sldId id="616" r:id="rId10"/>
    <p:sldId id="619" r:id="rId11"/>
    <p:sldId id="620" r:id="rId12"/>
    <p:sldId id="547" r:id="rId13"/>
    <p:sldId id="535" r:id="rId14"/>
    <p:sldId id="613" r:id="rId15"/>
    <p:sldId id="614" r:id="rId16"/>
    <p:sldId id="262" r:id="rId17"/>
    <p:sldId id="551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548" r:id="rId32"/>
    <p:sldId id="637" r:id="rId33"/>
    <p:sldId id="634" r:id="rId34"/>
    <p:sldId id="635" r:id="rId35"/>
    <p:sldId id="636" r:id="rId36"/>
    <p:sldId id="638" r:id="rId37"/>
    <p:sldId id="639" r:id="rId38"/>
    <p:sldId id="640" r:id="rId39"/>
    <p:sldId id="641" r:id="rId4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546"/>
            <p14:sldId id="258"/>
            <p14:sldId id="615"/>
            <p14:sldId id="533"/>
            <p14:sldId id="452"/>
            <p14:sldId id="617"/>
            <p14:sldId id="618"/>
            <p14:sldId id="616"/>
            <p14:sldId id="619"/>
            <p14:sldId id="620"/>
            <p14:sldId id="547"/>
            <p14:sldId id="535"/>
            <p14:sldId id="613"/>
            <p14:sldId id="614"/>
            <p14:sldId id="262"/>
            <p14:sldId id="551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548"/>
            <p14:sldId id="637"/>
            <p14:sldId id="634"/>
            <p14:sldId id="635"/>
            <p14:sldId id="636"/>
            <p14:sldId id="638"/>
            <p14:sldId id="639"/>
            <p14:sldId id="640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9" autoAdjust="0"/>
    <p:restoredTop sz="95598" autoAdjust="0"/>
  </p:normalViewPr>
  <p:slideViewPr>
    <p:cSldViewPr snapToGrid="0" snapToObjects="1">
      <p:cViewPr varScale="1">
        <p:scale>
          <a:sx n="66" d="100"/>
          <a:sy n="66" d="100"/>
        </p:scale>
        <p:origin x="72" y="666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224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6/28/2024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3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1711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8171176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2335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E55DBD91-59FF-4653-822D-8AD6FCA29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ground">
            <a:extLst>
              <a:ext uri="{FF2B5EF4-FFF2-40B4-BE49-F238E27FC236}">
                <a16:creationId xmlns:a16="http://schemas.microsoft.com/office/drawing/2014/main" id="{24165E9F-88A0-4663-BF3D-968B84D75F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servIcons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7" name="resourceIcons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 descr="Violet border.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9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640936-4DFF-42C0-83B1-59DF52458828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CCC43-D20D-3547-4C5C-B84BCD5F6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8535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FE73D7B2-348F-4CAE-9CCC-8E93AFD97C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DF3A4-48ED-4CD2-9513-7E2C8A630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ED0519-3CA3-4613-B9CF-C882D1FC706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07052761-18F4-4F17-9791-EFBDB99E30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5E7D35-EF2F-4930-9869-E75AEBD7B0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2450AE92-541C-4A10-B87D-AD0EB3F76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B4FE19-FF32-41DE-A8E0-B4805BD93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23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 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CD41E53D-56D4-4C82-898B-01CE38AB7C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 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40" cy="563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49E57066-5E26-4217-86BB-ED6E4B3CC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 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6C1638-F7A9-4E9D-BF49-37BD4311D0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110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84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094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904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9362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37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548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B2FC3-8AFF-AC61-2B5F-77B181CF3F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8002"/>
            <a:ext cx="365760" cy="219048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4" r:id="rId2"/>
    <p:sldLayoutId id="2147483816" r:id="rId3"/>
    <p:sldLayoutId id="2147483822" r:id="rId4"/>
    <p:sldLayoutId id="2147483819" r:id="rId5"/>
    <p:sldLayoutId id="2147483823" r:id="rId6"/>
    <p:sldLayoutId id="2147483821" r:id="rId7"/>
    <p:sldLayoutId id="2147483817" r:id="rId8"/>
    <p:sldLayoutId id="2147483818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814" r:id="rId17"/>
    <p:sldLayoutId id="2147483792" r:id="rId18"/>
    <p:sldLayoutId id="2147483793" r:id="rId19"/>
    <p:sldLayoutId id="2147483794" r:id="rId20"/>
    <p:sldLayoutId id="2147483796" r:id="rId21"/>
    <p:sldLayoutId id="2147483795" r:id="rId22"/>
    <p:sldLayoutId id="2147483797" r:id="rId23"/>
    <p:sldLayoutId id="2147483798" r:id="rId24"/>
    <p:sldLayoutId id="2147483799" r:id="rId25"/>
    <p:sldLayoutId id="2147483800" r:id="rId26"/>
    <p:sldLayoutId id="2147483813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63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B2219-6841-1D92-4D69-CA13E4688C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28" Type="http://schemas.openxmlformats.org/officeDocument/2006/relationships/image" Target="../media/image17.png"/><Relationship Id="rId4" Type="http://schemas.openxmlformats.org/officeDocument/2006/relationships/image" Target="../media/image10.svg"/><Relationship Id="rId27" Type="http://schemas.openxmlformats.org/officeDocument/2006/relationships/image" Target="../media/image1322.sv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.png"/><Relationship Id="rId3" Type="http://schemas.openxmlformats.org/officeDocument/2006/relationships/image" Target="../media/image1234.svg"/><Relationship Id="rId17" Type="http://schemas.openxmlformats.org/officeDocument/2006/relationships/image" Target="../media/image124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26.svg"/><Relationship Id="rId1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k508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162410"/>
            <a:ext cx="8171177" cy="1754326"/>
          </a:xfrm>
        </p:spPr>
        <p:txBody>
          <a:bodyPr/>
          <a:lstStyle/>
          <a:p>
            <a:r>
              <a:rPr lang="en-US" altLang="en-US" sz="6000" dirty="0">
                <a:latin typeface="+mj-ea"/>
              </a:rPr>
              <a:t>AWS </a:t>
            </a:r>
            <a:r>
              <a:rPr lang="en-US" altLang="en-US" sz="6000" dirty="0" smtClean="0">
                <a:latin typeface="+mj-ea"/>
              </a:rPr>
              <a:t>Cloud Class 507</a:t>
            </a:r>
            <a:br>
              <a:rPr lang="en-US" altLang="en-US" sz="6000" dirty="0" smtClean="0">
                <a:latin typeface="+mj-ea"/>
              </a:rPr>
            </a:br>
            <a:r>
              <a:rPr lang="ko-KR" altLang="en-US" sz="6000" dirty="0" smtClean="0">
                <a:latin typeface="+mj-ea"/>
              </a:rPr>
              <a:t>개인 프로젝트</a:t>
            </a:r>
            <a:endParaRPr lang="en-US" altLang="en-US" sz="6000" dirty="0">
              <a:latin typeface="+mj-ea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E73EEA-03FA-8F40-9442-4B1A82AA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40166"/>
            <a:ext cx="8171176" cy="523220"/>
          </a:xfrm>
        </p:spPr>
        <p:txBody>
          <a:bodyPr/>
          <a:lstStyle/>
          <a:p>
            <a:r>
              <a:rPr lang="ko-KR" altLang="en-US" dirty="0" smtClean="0"/>
              <a:t>박성재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10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22261"/>
            <a:ext cx="11709400" cy="644525"/>
          </a:xfrm>
        </p:spPr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800" dirty="0" smtClean="0"/>
              <a:t>환경 구성 요소 정리</a:t>
            </a:r>
            <a:r>
              <a:rPr lang="en-US" altLang="en-US" dirty="0"/>
              <a:t>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8" y="966786"/>
            <a:ext cx="9998357" cy="53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17137-2945-3367-42F1-C26458A63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11</a:t>
            </a:fld>
            <a:endParaRPr lang="en-US" sz="3600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6733877" cy="840230"/>
          </a:xfrm>
        </p:spPr>
        <p:txBody>
          <a:bodyPr/>
          <a:lstStyle/>
          <a:p>
            <a:r>
              <a:rPr lang="en-US" altLang="en-US" dirty="0" smtClean="0"/>
              <a:t>2. </a:t>
            </a:r>
            <a:r>
              <a:rPr lang="ko-KR" altLang="en-US" dirty="0" smtClean="0"/>
              <a:t>서비스 설명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75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B089D-DEA8-E0C2-7FC3-D7989C57B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12</a:t>
            </a:fld>
            <a:endParaRPr lang="en-US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0940" y="2893102"/>
            <a:ext cx="1737762" cy="509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C4424176-D61D-4247-94CC-33611A47B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41" y="194872"/>
            <a:ext cx="11614339" cy="79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tabLst>
                <a:tab pos="10971213" algn="l"/>
              </a:tabLst>
            </a:pPr>
            <a:r>
              <a:rPr lang="ko-KR" altLang="en-US" sz="3600" dirty="0" smtClean="0"/>
              <a:t>사용된 서비스 목록</a:t>
            </a:r>
            <a:endParaRPr lang="en-US" altLang="en-US" sz="3600" dirty="0"/>
          </a:p>
        </p:txBody>
      </p:sp>
      <p:pic>
        <p:nvPicPr>
          <p:cNvPr id="18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 bwMode="auto">
          <a:xfrm>
            <a:off x="3025652" y="1169536"/>
            <a:ext cx="1152868" cy="115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9737" y="3218101"/>
            <a:ext cx="169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Service name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9738" y="4803263"/>
            <a:ext cx="16989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What is this?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2379587" y="3110379"/>
            <a:ext cx="2768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lt"/>
              </a:rPr>
              <a:t>Amazon </a:t>
            </a:r>
            <a:r>
              <a:rPr lang="en-US" altLang="ko-KR" sz="1600" dirty="0" smtClean="0">
                <a:latin typeface="+mn-lt"/>
              </a:rPr>
              <a:t>EC2</a:t>
            </a:r>
          </a:p>
          <a:p>
            <a:r>
              <a:rPr lang="en-US" altLang="ko-KR" sz="1600" dirty="0" smtClean="0">
                <a:latin typeface="+mn-lt"/>
              </a:rPr>
              <a:t>(</a:t>
            </a:r>
            <a:r>
              <a:rPr lang="en-US" altLang="ko-KR" sz="1600" dirty="0">
                <a:latin typeface="+mn-lt"/>
              </a:rPr>
              <a:t>Elastic Compute Cloud)</a:t>
            </a:r>
            <a:endParaRPr lang="ko-KR" altLang="en-US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9587" y="4003044"/>
            <a:ext cx="2768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Amazon Elastic Compute Cloud (EC2) is a web service that provides secure, resizable compute capacity in the cloud. It is designed to make web-scale cloud computing easier for developers.</a:t>
            </a:r>
            <a:endParaRPr lang="ko-KR" altLang="en-US" dirty="0">
              <a:latin typeface="+mn-lt"/>
            </a:endParaRPr>
          </a:p>
        </p:txBody>
      </p:sp>
      <p:pic>
        <p:nvPicPr>
          <p:cNvPr id="27" name="Graphic 22" descr="AWS Global Accelerator service icon.">
            <a:extLst>
              <a:ext uri="{FF2B5EF4-FFF2-40B4-BE49-F238E27FC236}">
                <a16:creationId xmlns:a16="http://schemas.microsoft.com/office/drawing/2014/main" id="{8D1EE377-AE29-4BB4-8B6C-1328E321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 bwMode="auto">
          <a:xfrm>
            <a:off x="6266005" y="1169536"/>
            <a:ext cx="1147661" cy="114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671851" y="3233489"/>
            <a:ext cx="24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lt"/>
              </a:rPr>
              <a:t>AWS Global Accelerator</a:t>
            </a:r>
            <a:endParaRPr lang="ko-KR" altLang="en-US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5524" y="4009171"/>
            <a:ext cx="276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AWS Global Accelerator is a service in which you create </a:t>
            </a:r>
            <a:r>
              <a:rPr lang="en-US" altLang="ko-KR" i="1" dirty="0"/>
              <a:t>accelerators</a:t>
            </a:r>
            <a:r>
              <a:rPr lang="en-US" altLang="ko-KR" dirty="0"/>
              <a:t> to improve the performance of your applications for local and global users.</a:t>
            </a:r>
            <a:endParaRPr lang="ko-KR" altLang="en-US" dirty="0">
              <a:latin typeface="+mn-lt"/>
            </a:endParaRPr>
          </a:p>
        </p:txBody>
      </p:sp>
      <p:pic>
        <p:nvPicPr>
          <p:cNvPr id="31" name="Graphic 6" descr="Elastic Load Balancing service icon.">
            <a:extLst>
              <a:ext uri="{FF2B5EF4-FFF2-40B4-BE49-F238E27FC236}">
                <a16:creationId xmlns:a16="http://schemas.microsoft.com/office/drawing/2014/main" id="{B04C92C0-AAA2-402F-9DA7-9BBD50D3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9501151" y="1169537"/>
            <a:ext cx="1152868" cy="115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8504878" y="3233490"/>
            <a:ext cx="3145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lt"/>
              </a:rPr>
              <a:t>Application Load Balancer (ALB)</a:t>
            </a:r>
            <a:endParaRPr lang="ko-KR" altLang="en-US" sz="1600" dirty="0">
              <a:latin typeface="+mn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531461" y="4009171"/>
            <a:ext cx="31188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lt"/>
              </a:rPr>
              <a:t>ALB (Application Load Balancer) is a service provided by Amazon Web Services (AWS) that enables efficient distribution of incoming application traffic across multiple targets, such as EC2 instances, containers, and IP addresses.</a:t>
            </a:r>
            <a:endParaRPr lang="ko-KR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4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B089D-DEA8-E0C2-7FC3-D7989C57B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13</a:t>
            </a:fld>
            <a:endParaRPr lang="en-US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0940" y="2893102"/>
            <a:ext cx="1737762" cy="509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C4424176-D61D-4247-94CC-33611A47B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41" y="194872"/>
            <a:ext cx="11614339" cy="79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tabLst>
                <a:tab pos="10971213" algn="l"/>
              </a:tabLst>
            </a:pPr>
            <a:r>
              <a:rPr lang="ko-KR" altLang="en-US" sz="3600" smtClean="0"/>
              <a:t>사용된 서비스 목록</a:t>
            </a:r>
            <a:endParaRPr lang="en-US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279737" y="3218101"/>
            <a:ext cx="169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Service name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9738" y="4803263"/>
            <a:ext cx="16989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What is this?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3025652" y="3171933"/>
            <a:ext cx="115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Route </a:t>
            </a:r>
            <a:r>
              <a:rPr lang="en-US" altLang="ko-KR" sz="2000" dirty="0" smtClean="0"/>
              <a:t>53</a:t>
            </a:r>
            <a:endParaRPr lang="ko-KR" alt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9587" y="4009171"/>
            <a:ext cx="2768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lt"/>
              </a:rPr>
              <a:t>Route 53 is a scalable and highly available Domain Name System (DNS) web service provided by Amazon Web Services (AWS)</a:t>
            </a:r>
            <a:endParaRPr lang="ko-KR" altLang="en-US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6519" y="3218101"/>
            <a:ext cx="1926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Transit Gateway</a:t>
            </a:r>
            <a:endParaRPr lang="ko-KR" altLang="en-US" sz="20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5522" y="4009171"/>
            <a:ext cx="276862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+mn-lt"/>
              </a:rPr>
              <a:t>Transit Gateway is a networking service provided by Amazon Web Services (AWS) that simplifies the management of multiple VPC (Virtual Private Cloud) and VPN (Virtual Private Network) connections.</a:t>
            </a:r>
            <a:endParaRPr lang="ko-KR" altLang="en-US" sz="1700" dirty="0">
              <a:latin typeface="+mn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13668" y="3279657"/>
            <a:ext cx="3954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lt"/>
              </a:rPr>
              <a:t>Site-to-Site VPN (Virtual Private Network)</a:t>
            </a:r>
            <a:endParaRPr lang="ko-KR" altLang="en-US" sz="1600" dirty="0">
              <a:latin typeface="+mn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531461" y="4009171"/>
            <a:ext cx="31188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lt"/>
              </a:rPr>
              <a:t>Site-to-Site VPN (Virtual Private Network) is a secure connection between two or more networks, such as branch offices or data centers, over the internet.</a:t>
            </a:r>
            <a:endParaRPr lang="ko-KR" altLang="en-US" dirty="0">
              <a:latin typeface="+mn-lt"/>
            </a:endParaRPr>
          </a:p>
        </p:txBody>
      </p:sp>
      <p:pic>
        <p:nvPicPr>
          <p:cNvPr id="16" name="Graphic 21" descr="Amazon Route 53 service icon.">
            <a:extLst>
              <a:ext uri="{FF2B5EF4-FFF2-40B4-BE49-F238E27FC236}">
                <a16:creationId xmlns:a16="http://schemas.microsoft.com/office/drawing/2014/main" id="{4B6B7262-A401-4545-BE78-5138448D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 bwMode="auto">
          <a:xfrm>
            <a:off x="3025652" y="1162513"/>
            <a:ext cx="1152868" cy="115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FDF5AEC8-7D5B-4F78-84F9-86F6025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6266003" y="1169535"/>
            <a:ext cx="1147661" cy="114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0" descr="AWS Site-to-Site VPN service icon.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9503753" y="1169534"/>
            <a:ext cx="1147661" cy="114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/>
      <p:bldP spid="28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B089D-DEA8-E0C2-7FC3-D7989C57B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14</a:t>
            </a:fld>
            <a:endParaRPr lang="en-US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0940" y="2893102"/>
            <a:ext cx="1737762" cy="509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C4424176-D61D-4247-94CC-33611A47B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41" y="194872"/>
            <a:ext cx="11614339" cy="79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tabLst>
                <a:tab pos="10971213" algn="l"/>
              </a:tabLst>
            </a:pPr>
            <a:r>
              <a:rPr lang="ko-KR" altLang="en-US" sz="3600" smtClean="0"/>
              <a:t>사용된 서비스 목록</a:t>
            </a:r>
            <a:endParaRPr lang="en-US" alt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279737" y="3218101"/>
            <a:ext cx="169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Service name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9738" y="4803263"/>
            <a:ext cx="16989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+mn-lt"/>
              </a:rPr>
              <a:t>What is this?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2289223" y="3171933"/>
            <a:ext cx="27731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+mn-lt"/>
              </a:rPr>
              <a:t>VPC(Virtual Private Cloud)</a:t>
            </a:r>
            <a:endParaRPr lang="ko-KR" altLang="en-US" sz="17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9587" y="4009171"/>
            <a:ext cx="2768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lt"/>
              </a:rPr>
              <a:t>VPC (Virtual Private Cloud) is a virtual network service provided by Amazon Web Services (AWS)</a:t>
            </a:r>
            <a:endParaRPr lang="ko-KR" altLang="en-US" dirty="0">
              <a:latin typeface="+mn-lt"/>
            </a:endParaRPr>
          </a:p>
        </p:txBody>
      </p:sp>
      <p:pic>
        <p:nvPicPr>
          <p:cNvPr id="18" name="Graphic 6" descr="Amazon Virtual Private Cloud (Amazon VPC) service icon.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3029567" y="1173445"/>
            <a:ext cx="1146347" cy="114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9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191B6-0F85-7D41-CED9-6346E23C6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15</a:t>
            </a:fld>
            <a:endParaRPr lang="en-US" sz="3600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8775360" cy="84023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환경 구성 완료 후 상태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16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및 싱가폴의 </a:t>
            </a:r>
            <a:r>
              <a:rPr lang="en-US" altLang="ko-KR" sz="3400" dirty="0" smtClean="0"/>
              <a:t>AWS Web Server </a:t>
            </a:r>
            <a:r>
              <a:rPr lang="ko-KR" altLang="en-US" sz="3400" dirty="0" smtClean="0"/>
              <a:t>인스턴스 </a:t>
            </a:r>
            <a:endParaRPr lang="en-US" altLang="en-US" sz="3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7" y="1331912"/>
            <a:ext cx="10553075" cy="22493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8" y="3903521"/>
            <a:ext cx="10553075" cy="2385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467" y="1009650"/>
            <a:ext cx="232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서울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EC2 Instance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467" y="3579155"/>
            <a:ext cx="232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n-ea"/>
              </a:rPr>
              <a:t>싱가폴 </a:t>
            </a:r>
            <a:r>
              <a:rPr lang="en-US" altLang="ko-KR" b="1" dirty="0" smtClean="0">
                <a:solidFill>
                  <a:schemeClr val="accent6"/>
                </a:solidFill>
                <a:latin typeface="+mn-ea"/>
              </a:rPr>
              <a:t>EC2 Instance</a:t>
            </a:r>
            <a:endParaRPr lang="ko-KR" altLang="en-US" b="1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585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17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및 싱가폴 </a:t>
            </a:r>
            <a:r>
              <a:rPr lang="en-US" altLang="ko-KR" sz="3400" dirty="0" smtClean="0"/>
              <a:t>DNS </a:t>
            </a:r>
            <a:r>
              <a:rPr lang="ko-KR" altLang="en-US" sz="3400" dirty="0" smtClean="0"/>
              <a:t>서버의 주소 해결 및 통신 상태 확인</a:t>
            </a:r>
            <a:endParaRPr lang="en-US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03" y="1398708"/>
            <a:ext cx="5035497" cy="4501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0503" y="998598"/>
            <a:ext cx="194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서울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DNS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8708"/>
            <a:ext cx="5035497" cy="4501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0" y="1009650"/>
            <a:ext cx="220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6"/>
                </a:solidFill>
              </a:rPr>
              <a:t>싱가폴 </a:t>
            </a:r>
            <a:r>
              <a:rPr lang="en-US" altLang="ko-KR" sz="2000" b="1" dirty="0" smtClean="0">
                <a:solidFill>
                  <a:schemeClr val="accent6"/>
                </a:solidFill>
              </a:rPr>
              <a:t>DNS </a:t>
            </a:r>
            <a:r>
              <a:rPr lang="ko-KR" altLang="en-US" sz="2000" b="1" dirty="0" smtClean="0">
                <a:solidFill>
                  <a:schemeClr val="accent6"/>
                </a:solidFill>
              </a:rPr>
              <a:t>서버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3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18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</a:t>
            </a:r>
            <a:r>
              <a:rPr lang="en-US" altLang="ko-KR" sz="3400" dirty="0" smtClean="0"/>
              <a:t>AWS</a:t>
            </a:r>
            <a:r>
              <a:rPr lang="ko-KR" altLang="en-US" sz="3400" dirty="0" smtClean="0"/>
              <a:t>의 </a:t>
            </a:r>
            <a:r>
              <a:rPr lang="en-US" altLang="ko-KR" sz="3400" dirty="0" smtClean="0"/>
              <a:t>ALB </a:t>
            </a:r>
            <a:r>
              <a:rPr lang="ko-KR" altLang="en-US" sz="3400" dirty="0" smtClean="0"/>
              <a:t>구성</a:t>
            </a:r>
            <a:endParaRPr lang="en-US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16" y="1009650"/>
            <a:ext cx="10217736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19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</a:t>
            </a:r>
            <a:r>
              <a:rPr lang="en-US" altLang="ko-KR" sz="3400" dirty="0" smtClean="0"/>
              <a:t>AWS</a:t>
            </a:r>
            <a:r>
              <a:rPr lang="ko-KR" altLang="en-US" sz="3400" dirty="0" smtClean="0"/>
              <a:t>의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상태 </a:t>
            </a:r>
            <a:r>
              <a:rPr lang="en-US" altLang="ko-KR" sz="3400" dirty="0" smtClean="0"/>
              <a:t>( </a:t>
            </a:r>
            <a:r>
              <a:rPr lang="ko-KR" altLang="en-US" sz="3400" dirty="0" smtClean="0"/>
              <a:t>메인 홈페이지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    </a:t>
            </a:r>
            <a:r>
              <a:rPr lang="en-US" altLang="ko-KR" sz="3400" dirty="0" smtClean="0"/>
              <a:t>1/4</a:t>
            </a:r>
            <a:endParaRPr lang="en-US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60" y="1009650"/>
            <a:ext cx="4972985" cy="5279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30" y="1009650"/>
            <a:ext cx="4972985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FF42A-DC25-F116-A301-AEE2D7D11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100568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z="3600" smtClean="0"/>
              <a:pPr/>
              <a:t>2</a:t>
            </a:fld>
            <a:endParaRPr lang="en-US" sz="3600" dirty="0"/>
          </a:p>
        </p:txBody>
      </p:sp>
      <p:sp>
        <p:nvSpPr>
          <p:cNvPr id="40961" name="Title 5">
            <a:extLst>
              <a:ext uri="{FF2B5EF4-FFF2-40B4-BE49-F238E27FC236}">
                <a16:creationId xmlns:a16="http://schemas.microsoft.com/office/drawing/2014/main" id="{51DE8CD2-409E-E641-A30B-5C483B81EB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6798" y="433997"/>
            <a:ext cx="6733877" cy="923330"/>
          </a:xfrm>
        </p:spPr>
        <p:txBody>
          <a:bodyPr/>
          <a:lstStyle/>
          <a:p>
            <a:pPr eaLnBrk="1" hangingPunct="1"/>
            <a:r>
              <a:rPr lang="ko-KR" altLang="en-US" sz="6000" dirty="0" smtClean="0"/>
              <a:t>목차</a:t>
            </a:r>
            <a:endParaRPr lang="en-US" altLang="en-US" sz="6000" dirty="0"/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BA9F601-4F1D-8145-B170-B596577F81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6798" y="2012006"/>
            <a:ext cx="7248304" cy="3431709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+mn-ea"/>
              </a:rPr>
              <a:t>1.</a:t>
            </a:r>
            <a:r>
              <a:rPr lang="ko-KR" altLang="en-US" sz="3200" dirty="0" smtClean="0">
                <a:latin typeface="+mn-ea"/>
              </a:rPr>
              <a:t>기본 환경 구성</a:t>
            </a:r>
            <a:r>
              <a:rPr lang="en-US" altLang="ko-KR" sz="3200" dirty="0" smtClean="0">
                <a:latin typeface="+mn-ea"/>
              </a:rPr>
              <a:t>-----------3p</a:t>
            </a: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+mn-ea"/>
              </a:rPr>
              <a:t>2.</a:t>
            </a:r>
            <a:r>
              <a:rPr lang="ko-KR" altLang="en-US" sz="3200" dirty="0" smtClean="0">
                <a:latin typeface="+mn-ea"/>
              </a:rPr>
              <a:t>서비스 설명</a:t>
            </a:r>
            <a:r>
              <a:rPr lang="en-US" altLang="ko-KR" sz="3200" dirty="0" smtClean="0">
                <a:latin typeface="+mn-ea"/>
              </a:rPr>
              <a:t>------------11p</a:t>
            </a: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+mn-ea"/>
              </a:rPr>
              <a:t>3.</a:t>
            </a:r>
            <a:r>
              <a:rPr lang="ko-KR" altLang="en-US" sz="3200" dirty="0" smtClean="0">
                <a:latin typeface="+mn-ea"/>
              </a:rPr>
              <a:t>환경 구성 완료 후 상태</a:t>
            </a:r>
            <a:r>
              <a:rPr lang="en-US" altLang="ko-KR" sz="3200" dirty="0" smtClean="0">
                <a:latin typeface="+mn-ea"/>
              </a:rPr>
              <a:t>----15p</a:t>
            </a: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+mn-ea"/>
              </a:rPr>
              <a:t>4.</a:t>
            </a:r>
            <a:r>
              <a:rPr lang="ko-KR" altLang="en-US" sz="3200" dirty="0" smtClean="0">
                <a:latin typeface="+mn-ea"/>
              </a:rPr>
              <a:t>장애 발생 시 상태 </a:t>
            </a:r>
            <a:r>
              <a:rPr lang="ko-KR" altLang="en-US" sz="3200" dirty="0" smtClean="0">
                <a:latin typeface="+mn-ea"/>
              </a:rPr>
              <a:t>확인</a:t>
            </a:r>
            <a:r>
              <a:rPr lang="en-US" altLang="ko-KR" sz="3200" dirty="0" smtClean="0">
                <a:latin typeface="+mn-ea"/>
              </a:rPr>
              <a:t>----30p</a:t>
            </a:r>
            <a:endParaRPr lang="en-US" altLang="ko-KR" sz="3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20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</a:t>
            </a:r>
            <a:r>
              <a:rPr lang="en-US" altLang="ko-KR" sz="3400" dirty="0" smtClean="0"/>
              <a:t>AWS</a:t>
            </a:r>
            <a:r>
              <a:rPr lang="ko-KR" altLang="en-US" sz="3400" dirty="0" smtClean="0"/>
              <a:t>의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상태 </a:t>
            </a:r>
            <a:r>
              <a:rPr lang="en-US" altLang="ko-KR" sz="3400" dirty="0" smtClean="0"/>
              <a:t>( </a:t>
            </a:r>
            <a:r>
              <a:rPr lang="ko-KR" altLang="en-US" sz="3400" dirty="0" smtClean="0"/>
              <a:t>신규 회원 입력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   </a:t>
            </a:r>
            <a:r>
              <a:rPr lang="en-US" altLang="ko-KR" sz="3400" dirty="0"/>
              <a:t>2</a:t>
            </a:r>
            <a:r>
              <a:rPr lang="en-US" altLang="ko-KR" sz="3400" dirty="0" smtClean="0"/>
              <a:t>/4</a:t>
            </a:r>
            <a:endParaRPr lang="en-US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38" y="1009650"/>
            <a:ext cx="4972985" cy="5279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61" y="1015825"/>
            <a:ext cx="4972985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21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</a:t>
            </a:r>
            <a:r>
              <a:rPr lang="en-US" altLang="ko-KR" sz="3400" dirty="0" smtClean="0"/>
              <a:t>AWS</a:t>
            </a:r>
            <a:r>
              <a:rPr lang="ko-KR" altLang="en-US" sz="3400" dirty="0" smtClean="0"/>
              <a:t>의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상태 </a:t>
            </a:r>
            <a:r>
              <a:rPr lang="en-US" altLang="ko-KR" sz="3400" dirty="0" smtClean="0"/>
              <a:t>( </a:t>
            </a:r>
            <a:r>
              <a:rPr lang="ko-KR" altLang="en-US" sz="3400" dirty="0" smtClean="0"/>
              <a:t>회원 입력 성공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   </a:t>
            </a:r>
            <a:r>
              <a:rPr lang="en-US" altLang="ko-KR" sz="3400" dirty="0" smtClean="0"/>
              <a:t>3/4</a:t>
            </a:r>
            <a:endParaRPr lang="en-US" altLang="en-US" sz="3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60" y="1009650"/>
            <a:ext cx="4972985" cy="5279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30" y="1009650"/>
            <a:ext cx="4972985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22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서울 </a:t>
            </a:r>
            <a:r>
              <a:rPr lang="en-US" altLang="ko-KR" sz="3400" dirty="0" smtClean="0"/>
              <a:t>AWS</a:t>
            </a:r>
            <a:r>
              <a:rPr lang="ko-KR" altLang="en-US" sz="3400" dirty="0" smtClean="0"/>
              <a:t>의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상태 </a:t>
            </a:r>
            <a:r>
              <a:rPr lang="en-US" altLang="ko-KR" sz="3400" dirty="0" smtClean="0"/>
              <a:t>( </a:t>
            </a:r>
            <a:r>
              <a:rPr lang="ko-KR" altLang="en-US" sz="3400" dirty="0" smtClean="0"/>
              <a:t>입력 완료 상태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   </a:t>
            </a:r>
            <a:r>
              <a:rPr lang="en-US" altLang="ko-KR" sz="3400" dirty="0"/>
              <a:t>4</a:t>
            </a:r>
            <a:r>
              <a:rPr lang="en-US" altLang="ko-KR" sz="3400" dirty="0" smtClean="0"/>
              <a:t>/4</a:t>
            </a:r>
            <a:endParaRPr lang="en-US" altLang="en-US" sz="3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1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23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싱가폴 </a:t>
            </a:r>
            <a:r>
              <a:rPr lang="en-US" altLang="ko-KR" sz="3400" dirty="0"/>
              <a:t>AWS</a:t>
            </a:r>
            <a:r>
              <a:rPr lang="ko-KR" altLang="en-US" sz="3400" dirty="0"/>
              <a:t>의 </a:t>
            </a:r>
            <a:r>
              <a:rPr lang="en-US" altLang="ko-KR" sz="3400" dirty="0"/>
              <a:t>Web Server </a:t>
            </a:r>
            <a:r>
              <a:rPr lang="ko-KR" altLang="en-US" sz="3400" dirty="0"/>
              <a:t>상태 </a:t>
            </a:r>
            <a:r>
              <a:rPr lang="en-US" altLang="ko-KR" sz="3400" dirty="0"/>
              <a:t>( </a:t>
            </a:r>
            <a:r>
              <a:rPr lang="ko-KR" altLang="en-US" sz="3400" dirty="0"/>
              <a:t>메인 홈페이지 </a:t>
            </a:r>
            <a:r>
              <a:rPr lang="en-US" altLang="ko-KR" sz="3400" dirty="0"/>
              <a:t>)</a:t>
            </a:r>
            <a:r>
              <a:rPr lang="ko-KR" altLang="en-US" sz="3400" dirty="0"/>
              <a:t>  </a:t>
            </a:r>
            <a:r>
              <a:rPr lang="ko-KR" altLang="en-US" sz="3400" dirty="0" smtClean="0"/>
              <a:t>         </a:t>
            </a:r>
            <a:r>
              <a:rPr lang="en-US" altLang="ko-KR" sz="3400" dirty="0"/>
              <a:t>1/4</a:t>
            </a:r>
            <a:endParaRPr lang="en-US" altLang="en-US" sz="3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0" y="1009649"/>
            <a:ext cx="10508103" cy="52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24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싱가폴 </a:t>
            </a:r>
            <a:r>
              <a:rPr lang="en-US" altLang="ko-KR" sz="3400" dirty="0"/>
              <a:t>AWS</a:t>
            </a:r>
            <a:r>
              <a:rPr lang="ko-KR" altLang="en-US" sz="3400" dirty="0"/>
              <a:t>의 </a:t>
            </a:r>
            <a:r>
              <a:rPr lang="en-US" altLang="ko-KR" sz="3400" dirty="0"/>
              <a:t>Web Server </a:t>
            </a:r>
            <a:r>
              <a:rPr lang="ko-KR" altLang="en-US" sz="3400" dirty="0"/>
              <a:t>상태 </a:t>
            </a:r>
            <a:r>
              <a:rPr lang="en-US" altLang="ko-KR" sz="3400" dirty="0"/>
              <a:t>( </a:t>
            </a:r>
            <a:r>
              <a:rPr lang="ko-KR" altLang="en-US" sz="3400" dirty="0" smtClean="0"/>
              <a:t>초기 회원 상태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</a:t>
            </a:r>
            <a:r>
              <a:rPr lang="en-US" altLang="ko-KR" sz="3400" dirty="0" smtClean="0"/>
              <a:t>2/4</a:t>
            </a:r>
            <a:endParaRPr lang="en-US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1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25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싱가폴 </a:t>
            </a:r>
            <a:r>
              <a:rPr lang="en-US" altLang="ko-KR" sz="3400" dirty="0"/>
              <a:t>AWS</a:t>
            </a:r>
            <a:r>
              <a:rPr lang="ko-KR" altLang="en-US" sz="3400" dirty="0"/>
              <a:t>의 </a:t>
            </a:r>
            <a:r>
              <a:rPr lang="en-US" altLang="ko-KR" sz="3400" dirty="0"/>
              <a:t>Web Server </a:t>
            </a:r>
            <a:r>
              <a:rPr lang="ko-KR" altLang="en-US" sz="3400" dirty="0"/>
              <a:t>상태 </a:t>
            </a:r>
            <a:r>
              <a:rPr lang="en-US" altLang="ko-KR" sz="3400" dirty="0"/>
              <a:t>( </a:t>
            </a:r>
            <a:r>
              <a:rPr lang="ko-KR" altLang="en-US" sz="3400" dirty="0" smtClean="0"/>
              <a:t>동기화 상태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        </a:t>
            </a:r>
            <a:r>
              <a:rPr lang="en-US" altLang="ko-KR" sz="3400" dirty="0" smtClean="0"/>
              <a:t>3/4</a:t>
            </a:r>
            <a:endParaRPr lang="en-US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1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26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400" dirty="0" smtClean="0"/>
              <a:t>싱가폴 </a:t>
            </a:r>
            <a:r>
              <a:rPr lang="en-US" altLang="ko-KR" sz="3400" dirty="0"/>
              <a:t>AWS</a:t>
            </a:r>
            <a:r>
              <a:rPr lang="ko-KR" altLang="en-US" sz="3400" dirty="0"/>
              <a:t>의 </a:t>
            </a:r>
            <a:r>
              <a:rPr lang="en-US" altLang="ko-KR" sz="3400" dirty="0"/>
              <a:t>Web Server </a:t>
            </a:r>
            <a:r>
              <a:rPr lang="ko-KR" altLang="en-US" sz="3400" dirty="0"/>
              <a:t>상태 </a:t>
            </a:r>
            <a:r>
              <a:rPr lang="en-US" altLang="ko-KR" sz="3400" dirty="0"/>
              <a:t>( </a:t>
            </a:r>
            <a:r>
              <a:rPr lang="ko-KR" altLang="en-US" sz="3400" dirty="0" smtClean="0"/>
              <a:t>싱가폴 입력 불가 </a:t>
            </a:r>
            <a:r>
              <a:rPr lang="en-US" altLang="ko-KR" sz="3400" dirty="0" smtClean="0"/>
              <a:t>)</a:t>
            </a:r>
            <a:r>
              <a:rPr lang="ko-KR" altLang="en-US" sz="3400" dirty="0" smtClean="0"/>
              <a:t>      </a:t>
            </a:r>
            <a:r>
              <a:rPr lang="en-US" altLang="ko-KR" sz="3400" dirty="0"/>
              <a:t>4</a:t>
            </a:r>
            <a:r>
              <a:rPr lang="en-US" altLang="ko-KR" sz="3400" dirty="0" smtClean="0"/>
              <a:t>/4</a:t>
            </a:r>
            <a:endParaRPr lang="en-US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1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27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GA</a:t>
            </a:r>
            <a:r>
              <a:rPr lang="ko-KR" altLang="en-US" sz="3400" dirty="0" smtClean="0"/>
              <a:t>로 인한 사용지역 별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접속 경로 분산         </a:t>
            </a:r>
            <a:r>
              <a:rPr lang="en-US" altLang="ko-KR" sz="3400" dirty="0" smtClean="0"/>
              <a:t>1/3</a:t>
            </a:r>
            <a:endParaRPr lang="en-US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62" y="1009650"/>
            <a:ext cx="5237254" cy="5279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007" y="1009649"/>
            <a:ext cx="5201586" cy="52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28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GA</a:t>
            </a:r>
            <a:r>
              <a:rPr lang="ko-KR" altLang="en-US" sz="3400" dirty="0" smtClean="0"/>
              <a:t>로 인한 사용지역 별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접속 경로 분산         </a:t>
            </a:r>
            <a:r>
              <a:rPr lang="en-US" altLang="ko-KR" sz="3400" dirty="0" smtClean="0"/>
              <a:t>2/3</a:t>
            </a:r>
            <a:endParaRPr lang="en-US" altLang="en-US" sz="3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0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29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GA</a:t>
            </a:r>
            <a:r>
              <a:rPr lang="ko-KR" altLang="en-US" sz="3400" dirty="0" smtClean="0"/>
              <a:t>로 인한 사용지역 별 </a:t>
            </a:r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접속 경로 분산         </a:t>
            </a:r>
            <a:r>
              <a:rPr lang="en-US" altLang="ko-KR" sz="3400" dirty="0" smtClean="0"/>
              <a:t>3/3</a:t>
            </a:r>
            <a:endParaRPr lang="en-US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70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17137-2945-3367-42F1-C26458A63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</a:t>
            </a:fld>
            <a:endParaRPr lang="en-US" sz="3600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6733877" cy="840230"/>
          </a:xfrm>
        </p:spPr>
        <p:txBody>
          <a:bodyPr/>
          <a:lstStyle/>
          <a:p>
            <a:r>
              <a:rPr lang="en-US" altLang="en-US" dirty="0" smtClean="0"/>
              <a:t>1. </a:t>
            </a:r>
            <a:r>
              <a:rPr lang="ko-KR" altLang="en-US" dirty="0" smtClean="0"/>
              <a:t>기본 환경 구성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606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87D1D3-9B0F-6E04-B833-2BFAF4589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30</a:t>
            </a:fld>
            <a:endParaRPr lang="en-US" sz="3600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302538"/>
            <a:ext cx="7816680" cy="1588127"/>
          </a:xfrm>
        </p:spPr>
        <p:txBody>
          <a:bodyPr/>
          <a:lstStyle/>
          <a:p>
            <a:r>
              <a:rPr lang="en-US" altLang="en-US" dirty="0" smtClean="0"/>
              <a:t>4. </a:t>
            </a:r>
            <a:r>
              <a:rPr lang="ko-KR" altLang="en-US" dirty="0" smtClean="0"/>
              <a:t>장애 발생 시 상태 확인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14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31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장애 상황</a:t>
            </a:r>
            <a:endParaRPr lang="en-US" altLang="en-US" sz="3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69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32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Web Server</a:t>
            </a:r>
            <a:r>
              <a:rPr lang="ko-KR" altLang="en-US" sz="3400" dirty="0"/>
              <a:t> </a:t>
            </a:r>
            <a:r>
              <a:rPr lang="ko-KR" altLang="en-US" sz="3400" dirty="0" smtClean="0"/>
              <a:t>장애 발생 시 </a:t>
            </a:r>
            <a:r>
              <a:rPr lang="en-US" altLang="ko-KR" sz="3400" dirty="0" smtClean="0"/>
              <a:t>GA</a:t>
            </a:r>
            <a:r>
              <a:rPr lang="ko-KR" altLang="en-US" sz="3400" dirty="0" smtClean="0"/>
              <a:t>로 싱가폴 </a:t>
            </a:r>
            <a:r>
              <a:rPr lang="en-US" altLang="ko-KR" sz="3400" dirty="0" smtClean="0"/>
              <a:t>Web </a:t>
            </a:r>
            <a:r>
              <a:rPr lang="ko-KR" altLang="en-US" sz="3400" dirty="0" smtClean="0"/>
              <a:t>연결            </a:t>
            </a:r>
            <a:r>
              <a:rPr lang="en-US" altLang="ko-KR" sz="3400" dirty="0" smtClean="0"/>
              <a:t>1/3 </a:t>
            </a:r>
            <a:endParaRPr lang="en-US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65" y="1198101"/>
            <a:ext cx="10519348" cy="23631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5" y="3926363"/>
            <a:ext cx="10519348" cy="2363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615" y="849463"/>
            <a:ext cx="20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서울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Web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615" y="3561238"/>
            <a:ext cx="20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서울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Web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 </a:t>
            </a:r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8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33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Web Server</a:t>
            </a:r>
            <a:r>
              <a:rPr lang="ko-KR" altLang="en-US" sz="3400" dirty="0"/>
              <a:t> </a:t>
            </a:r>
            <a:r>
              <a:rPr lang="ko-KR" altLang="en-US" sz="3400" dirty="0" smtClean="0"/>
              <a:t>장애 발생 시 </a:t>
            </a:r>
            <a:r>
              <a:rPr lang="en-US" altLang="ko-KR" sz="3400" dirty="0" smtClean="0"/>
              <a:t>GA</a:t>
            </a:r>
            <a:r>
              <a:rPr lang="ko-KR" altLang="en-US" sz="3400" dirty="0" smtClean="0"/>
              <a:t>로 싱가폴 </a:t>
            </a:r>
            <a:r>
              <a:rPr lang="en-US" altLang="ko-KR" sz="3400" dirty="0" smtClean="0"/>
              <a:t>Web </a:t>
            </a:r>
            <a:r>
              <a:rPr lang="ko-KR" altLang="en-US" sz="3400" dirty="0" smtClean="0"/>
              <a:t>연결            </a:t>
            </a:r>
            <a:r>
              <a:rPr lang="en-US" altLang="ko-KR" sz="3400" dirty="0" smtClean="0"/>
              <a:t>2/3 </a:t>
            </a:r>
            <a:endParaRPr lang="en-US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79" y="1009650"/>
            <a:ext cx="10518491" cy="2542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8" y="3746953"/>
            <a:ext cx="10518491" cy="25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34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Web Server</a:t>
            </a:r>
            <a:r>
              <a:rPr lang="ko-KR" altLang="en-US" sz="3400" dirty="0"/>
              <a:t> </a:t>
            </a:r>
            <a:r>
              <a:rPr lang="ko-KR" altLang="en-US" sz="3400" dirty="0" smtClean="0"/>
              <a:t>장애 발생 시 </a:t>
            </a:r>
            <a:r>
              <a:rPr lang="en-US" altLang="ko-KR" sz="3400" dirty="0" smtClean="0"/>
              <a:t>GA</a:t>
            </a:r>
            <a:r>
              <a:rPr lang="ko-KR" altLang="en-US" sz="3400" dirty="0" smtClean="0"/>
              <a:t>로 싱가폴 </a:t>
            </a:r>
            <a:r>
              <a:rPr lang="en-US" altLang="ko-KR" sz="3400" dirty="0" smtClean="0"/>
              <a:t>Web </a:t>
            </a:r>
            <a:r>
              <a:rPr lang="ko-KR" altLang="en-US" sz="3400" dirty="0" smtClean="0"/>
              <a:t>연결            </a:t>
            </a:r>
            <a:r>
              <a:rPr lang="en-US" altLang="ko-KR" sz="3400" dirty="0" smtClean="0"/>
              <a:t>3/3 </a:t>
            </a:r>
            <a:endParaRPr lang="en-US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69" y="1009650"/>
            <a:ext cx="10513791" cy="52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35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 smtClean="0"/>
              <a:t>Web Server </a:t>
            </a:r>
            <a:r>
              <a:rPr lang="ko-KR" altLang="en-US" sz="3400" dirty="0" smtClean="0"/>
              <a:t>장애 해결 후 다시 정상 작동                          </a:t>
            </a:r>
            <a:r>
              <a:rPr lang="en-US" altLang="ko-KR" sz="3400" dirty="0"/>
              <a:t>1</a:t>
            </a:r>
            <a:r>
              <a:rPr lang="en-US" altLang="ko-KR" sz="3400" dirty="0" smtClean="0"/>
              <a:t>/3 </a:t>
            </a:r>
            <a:endParaRPr lang="en-US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65" y="1198101"/>
            <a:ext cx="10519348" cy="23631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5" y="3926363"/>
            <a:ext cx="10519348" cy="2363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615" y="849463"/>
            <a:ext cx="20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서울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Web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615" y="3561238"/>
            <a:ext cx="20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서울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Web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 </a:t>
            </a:r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36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/>
              <a:t>Web Server </a:t>
            </a:r>
            <a:r>
              <a:rPr lang="ko-KR" altLang="en-US" sz="3400" dirty="0"/>
              <a:t>장애 해결 후 다시 정상 작동                          </a:t>
            </a:r>
            <a:r>
              <a:rPr lang="en-US" altLang="ko-KR" sz="3400" dirty="0" smtClean="0"/>
              <a:t>2/3 </a:t>
            </a:r>
            <a:endParaRPr lang="en-US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78" y="1009650"/>
            <a:ext cx="10518491" cy="2542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8" y="3746954"/>
            <a:ext cx="10518491" cy="25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6CF14-CA40-B188-A020-350F921DA2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37</a:t>
            </a:fld>
            <a:endParaRPr lang="en-US" sz="3600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48DBD1DA-0DF2-2F48-93F0-5FC9752FC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/>
              <a:t>Web Server </a:t>
            </a:r>
            <a:r>
              <a:rPr lang="ko-KR" altLang="en-US" sz="3400" dirty="0"/>
              <a:t>장애 해결 후 다시 정상 작동                          </a:t>
            </a:r>
            <a:r>
              <a:rPr lang="en-US" altLang="ko-KR" sz="3400" dirty="0" smtClean="0"/>
              <a:t>3/3 </a:t>
            </a:r>
            <a:endParaRPr lang="en-US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38" y="1015824"/>
            <a:ext cx="4972985" cy="5273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69" y="1015824"/>
            <a:ext cx="4972985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7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993406"/>
            <a:ext cx="8171177" cy="923330"/>
          </a:xfrm>
        </p:spPr>
        <p:txBody>
          <a:bodyPr/>
          <a:lstStyle/>
          <a:p>
            <a:r>
              <a:rPr lang="ko-KR" altLang="en-US" sz="6000" dirty="0" smtClean="0">
                <a:latin typeface="+mj-ea"/>
              </a:rPr>
              <a:t>감사합니다</a:t>
            </a:r>
            <a:r>
              <a:rPr lang="en-US" altLang="ko-KR" sz="6000" dirty="0" smtClean="0">
                <a:latin typeface="+mj-ea"/>
              </a:rPr>
              <a:t>.</a:t>
            </a:r>
            <a:endParaRPr lang="en-US" altLang="en-US" sz="6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48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0C5BF-8870-E9CE-A8CD-57D242A32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4</a:t>
            </a:fld>
            <a:endParaRPr lang="en-US" sz="3600" dirty="0"/>
          </a:p>
        </p:txBody>
      </p:sp>
      <p:sp>
        <p:nvSpPr>
          <p:cNvPr id="46081" name="Title 3">
            <a:extLst>
              <a:ext uri="{FF2B5EF4-FFF2-40B4-BE49-F238E27FC236}">
                <a16:creationId xmlns:a16="http://schemas.microsoft.com/office/drawing/2014/main" id="{2DB513F0-F708-EB46-B3EE-456A6EAFC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600" dirty="0" smtClean="0"/>
              <a:t>환경 구성 요소 설명</a:t>
            </a:r>
            <a:r>
              <a:rPr lang="en-US" altLang="en-US" dirty="0"/>
              <a:t>	</a:t>
            </a:r>
            <a:r>
              <a:rPr lang="en-US" altLang="en-US" dirty="0" smtClean="0"/>
              <a:t>1/3</a:t>
            </a:r>
            <a:endParaRPr lang="en-US" altLang="en-US" dirty="0"/>
          </a:p>
        </p:txBody>
      </p:sp>
      <p:grpSp>
        <p:nvGrpSpPr>
          <p:cNvPr id="20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911C9239-683A-474A-AC39-5A7B2C7AB79B}"/>
              </a:ext>
            </a:extLst>
          </p:cNvPr>
          <p:cNvGrpSpPr/>
          <p:nvPr/>
        </p:nvGrpSpPr>
        <p:grpSpPr>
          <a:xfrm>
            <a:off x="3105150" y="1398552"/>
            <a:ext cx="1844675" cy="1042987"/>
            <a:chOff x="1260475" y="1341438"/>
            <a:chExt cx="1844675" cy="10429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C373A7-C79E-F040-A456-79E6A4AF1C21}"/>
                </a:ext>
              </a:extLst>
            </p:cNvPr>
            <p:cNvSpPr/>
            <p:nvPr/>
          </p:nvSpPr>
          <p:spPr>
            <a:xfrm>
              <a:off x="1260475" y="1341439"/>
              <a:ext cx="1844675" cy="104298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98D4BC3-E737-F248-BFA7-23A251040C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sp>
        <p:nvSpPr>
          <p:cNvPr id="7" name="TextBox 21">
            <a:extLst>
              <a:ext uri="{FF2B5EF4-FFF2-40B4-BE49-F238E27FC236}">
                <a16:creationId xmlns:a16="http://schemas.microsoft.com/office/drawing/2014/main" id="{CB950BBA-410F-3A26-59BB-1663608EE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855" y="2628739"/>
            <a:ext cx="2335263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 the connections between multiple services or resources</a:t>
            </a:r>
          </a:p>
        </p:txBody>
      </p:sp>
      <p:grpSp>
        <p:nvGrpSpPr>
          <p:cNvPr id="11" name="Group 10" descr="Group of arrows.">
            <a:extLst>
              <a:ext uri="{FF2B5EF4-FFF2-40B4-BE49-F238E27FC236}">
                <a16:creationId xmlns:a16="http://schemas.microsoft.com/office/drawing/2014/main" id="{09E6D122-AC33-10CE-2D02-367D0601AFBD}"/>
              </a:ext>
            </a:extLst>
          </p:cNvPr>
          <p:cNvGrpSpPr/>
          <p:nvPr/>
        </p:nvGrpSpPr>
        <p:grpSpPr>
          <a:xfrm>
            <a:off x="7049294" y="1628596"/>
            <a:ext cx="1644650" cy="608013"/>
            <a:chOff x="1082675" y="1816100"/>
            <a:chExt cx="1644650" cy="608013"/>
          </a:xfrm>
        </p:grpSpPr>
        <p:cxnSp>
          <p:nvCxnSpPr>
            <p:cNvPr id="15" name="Straight Arrow Connector 14" descr="Arrow pointing left.">
              <a:extLst>
                <a:ext uri="{FF2B5EF4-FFF2-40B4-BE49-F238E27FC236}">
                  <a16:creationId xmlns:a16="http://schemas.microsoft.com/office/drawing/2014/main" id="{BAEA913C-2CED-D1E4-892F-3C62557D9CB8}"/>
                </a:ext>
              </a:extLst>
            </p:cNvPr>
            <p:cNvCxnSpPr/>
            <p:nvPr/>
          </p:nvCxnSpPr>
          <p:spPr>
            <a:xfrm>
              <a:off x="1082675" y="1816100"/>
              <a:ext cx="16446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 descr="Arrow pointing right">
              <a:extLst>
                <a:ext uri="{FF2B5EF4-FFF2-40B4-BE49-F238E27FC236}">
                  <a16:creationId xmlns:a16="http://schemas.microsoft.com/office/drawing/2014/main" id="{57E2D1B7-DD9E-CC0C-FE26-577F7CBF9BC4}"/>
                </a:ext>
              </a:extLst>
            </p:cNvPr>
            <p:cNvCxnSpPr>
              <a:cxnSpLocks/>
            </p:cNvCxnSpPr>
            <p:nvPr/>
          </p:nvCxnSpPr>
          <p:spPr>
            <a:xfrm>
              <a:off x="1082675" y="2019300"/>
              <a:ext cx="16446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 descr="Two headed arrow">
              <a:extLst>
                <a:ext uri="{FF2B5EF4-FFF2-40B4-BE49-F238E27FC236}">
                  <a16:creationId xmlns:a16="http://schemas.microsoft.com/office/drawing/2014/main" id="{D3136046-48C1-DEC8-AF10-AD2DAEA58A44}"/>
                </a:ext>
              </a:extLst>
            </p:cNvPr>
            <p:cNvCxnSpPr/>
            <p:nvPr/>
          </p:nvCxnSpPr>
          <p:spPr>
            <a:xfrm>
              <a:off x="1082675" y="2208213"/>
              <a:ext cx="16446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 descr="Line with no arrows.">
              <a:extLst>
                <a:ext uri="{FF2B5EF4-FFF2-40B4-BE49-F238E27FC236}">
                  <a16:creationId xmlns:a16="http://schemas.microsoft.com/office/drawing/2014/main" id="{4910A497-4BA2-1ACC-3A63-CF478ECCCC8C}"/>
                </a:ext>
              </a:extLst>
            </p:cNvPr>
            <p:cNvCxnSpPr/>
            <p:nvPr/>
          </p:nvCxnSpPr>
          <p:spPr>
            <a:xfrm>
              <a:off x="1082675" y="2424113"/>
              <a:ext cx="164465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21">
            <a:extLst>
              <a:ext uri="{FF2B5EF4-FFF2-40B4-BE49-F238E27FC236}">
                <a16:creationId xmlns:a16="http://schemas.microsoft.com/office/drawing/2014/main" id="{2B9B8C16-7484-6F7D-8213-1C603CF6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746" y="2628739"/>
            <a:ext cx="3203746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Arrows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Describe a flow of information</a:t>
            </a:r>
            <a:b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 connect different parts</a:t>
            </a:r>
            <a:b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a diagram</a:t>
            </a:r>
          </a:p>
        </p:txBody>
      </p:sp>
      <p:pic>
        <p:nvPicPr>
          <p:cNvPr id="4" name="Graphic 83" descr="A representation of a resource icon.">
            <a:extLst>
              <a:ext uri="{FF2B5EF4-FFF2-40B4-BE49-F238E27FC236}">
                <a16:creationId xmlns:a16="http://schemas.microsoft.com/office/drawing/2014/main" id="{EBE42643-101B-0059-49AF-F8F7EF34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3804444" y="41430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D31A73B1-2DC8-6256-D686-6A9E7712F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041" y="4792311"/>
            <a:ext cx="2682005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Resource icons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Represent an AWS service resource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223" y="3962027"/>
            <a:ext cx="828791" cy="638264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D31A73B1-2DC8-6256-D686-6A9E7712F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615" y="4792311"/>
            <a:ext cx="268200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internet users</a:t>
            </a: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5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600" dirty="0"/>
              <a:t>환경 구성 요소 </a:t>
            </a:r>
            <a:r>
              <a:rPr lang="ko-KR" altLang="en-US" sz="3600" dirty="0" smtClean="0"/>
              <a:t>설명</a:t>
            </a:r>
            <a:r>
              <a:rPr lang="en-US" altLang="en-US" dirty="0"/>
              <a:t>	</a:t>
            </a:r>
            <a:r>
              <a:rPr lang="en-US" altLang="en-US" dirty="0" smtClean="0"/>
              <a:t>2/3</a:t>
            </a:r>
            <a:endParaRPr lang="en-US" altLang="en-US" dirty="0"/>
          </a:p>
        </p:txBody>
      </p:sp>
      <p:sp>
        <p:nvSpPr>
          <p:cNvPr id="47110" name="TextBox 30">
            <a:extLst>
              <a:ext uri="{FF2B5EF4-FFF2-40B4-BE49-F238E27FC236}">
                <a16:creationId xmlns:a16="http://schemas.microsoft.com/office/drawing/2014/main" id="{F829A72D-0876-2E49-8145-DC8A9C2CF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082675"/>
            <a:ext cx="25701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icon</a:t>
            </a:r>
          </a:p>
        </p:txBody>
      </p:sp>
      <p:cxnSp>
        <p:nvCxnSpPr>
          <p:cNvPr id="34" name="Straight Connector 33" descr="Points to.">
            <a:extLst>
              <a:ext uri="{FF2B5EF4-FFF2-40B4-BE49-F238E27FC236}">
                <a16:creationId xmlns:a16="http://schemas.microsoft.com/office/drawing/2014/main" id="{BD7B9A8B-12AB-BD42-840E-172284E286CC}"/>
              </a:ext>
            </a:extLst>
          </p:cNvPr>
          <p:cNvCxnSpPr>
            <a:cxnSpLocks/>
          </p:cNvCxnSpPr>
          <p:nvPr/>
        </p:nvCxnSpPr>
        <p:spPr>
          <a:xfrm>
            <a:off x="1673352" y="1263650"/>
            <a:ext cx="3006598" cy="0"/>
          </a:xfrm>
          <a:prstGeom prst="line">
            <a:avLst/>
          </a:prstGeom>
          <a:ln w="15875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5C73A100-A529-4AE3-B830-22FEAC36DDFE}"/>
              </a:ext>
            </a:extLst>
          </p:cNvPr>
          <p:cNvGrpSpPr/>
          <p:nvPr/>
        </p:nvGrpSpPr>
        <p:grpSpPr>
          <a:xfrm>
            <a:off x="4679950" y="1060931"/>
            <a:ext cx="7210425" cy="4688994"/>
            <a:chOff x="4679950" y="1060931"/>
            <a:chExt cx="7210425" cy="46889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D78DDC-6CA6-8B4C-8030-D09C702BCE2A}"/>
                </a:ext>
              </a:extLst>
            </p:cNvPr>
            <p:cNvSpPr/>
            <p:nvPr/>
          </p:nvSpPr>
          <p:spPr bwMode="auto">
            <a:xfrm>
              <a:off x="4679950" y="1063625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78ED6D3-1731-8249-BC37-43C145C98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/>
          </p:blipFill>
          <p:spPr>
            <a:xfrm>
              <a:off x="4679950" y="1060931"/>
              <a:ext cx="381000" cy="381000"/>
            </a:xfrm>
            <a:prstGeom prst="rect">
              <a:avLst/>
            </a:prstGeom>
          </p:spPr>
        </p:pic>
      </p:grpSp>
      <p:sp>
        <p:nvSpPr>
          <p:cNvPr id="47107" name="TextBox 27">
            <a:extLst>
              <a:ext uri="{FF2B5EF4-FFF2-40B4-BE49-F238E27FC236}">
                <a16:creationId xmlns:a16="http://schemas.microsoft.com/office/drawing/2014/main" id="{91411D5C-9DF4-5442-A1EE-D22AC6C4C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798638"/>
            <a:ext cx="2570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Nested groups</a:t>
            </a:r>
          </a:p>
        </p:txBody>
      </p:sp>
      <p:grpSp>
        <p:nvGrpSpPr>
          <p:cNvPr id="13" name="arrow1" descr="Points to.">
            <a:extLst>
              <a:ext uri="{FF2B5EF4-FFF2-40B4-BE49-F238E27FC236}">
                <a16:creationId xmlns:a16="http://schemas.microsoft.com/office/drawing/2014/main" id="{1D824DBA-98C1-4551-AA2B-70AF9AB6E1AE}"/>
              </a:ext>
            </a:extLst>
          </p:cNvPr>
          <p:cNvGrpSpPr/>
          <p:nvPr/>
        </p:nvGrpSpPr>
        <p:grpSpPr>
          <a:xfrm>
            <a:off x="2093913" y="1550987"/>
            <a:ext cx="2660650" cy="699252"/>
            <a:chOff x="2093913" y="1550987"/>
            <a:chExt cx="2660650" cy="69925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1787807-DDA1-0F40-89B5-24A02FA2E1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408363" y="1550987"/>
              <a:ext cx="1346200" cy="699252"/>
            </a:xfrm>
            <a:custGeom>
              <a:avLst/>
              <a:gdLst>
                <a:gd name="connsiteX0" fmla="*/ 298764 w 298764"/>
                <a:gd name="connsiteY0" fmla="*/ 0 h 1484769"/>
                <a:gd name="connsiteX1" fmla="*/ 0 w 298764"/>
                <a:gd name="connsiteY1" fmla="*/ 0 h 1484769"/>
                <a:gd name="connsiteX2" fmla="*/ 0 w 298764"/>
                <a:gd name="connsiteY2" fmla="*/ 1484769 h 1484769"/>
                <a:gd name="connsiteX3" fmla="*/ 298764 w 298764"/>
                <a:gd name="connsiteY3" fmla="*/ 1484769 h 1484769"/>
                <a:gd name="connsiteX0" fmla="*/ 298764 w 778598"/>
                <a:gd name="connsiteY0" fmla="*/ 0 h 1493892"/>
                <a:gd name="connsiteX1" fmla="*/ 0 w 778598"/>
                <a:gd name="connsiteY1" fmla="*/ 0 h 1493892"/>
                <a:gd name="connsiteX2" fmla="*/ 0 w 778598"/>
                <a:gd name="connsiteY2" fmla="*/ 1484769 h 1493892"/>
                <a:gd name="connsiteX3" fmla="*/ 778598 w 778598"/>
                <a:gd name="connsiteY3" fmla="*/ 1493892 h 1493892"/>
                <a:gd name="connsiteX0" fmla="*/ 298764 w 588475"/>
                <a:gd name="connsiteY0" fmla="*/ 0 h 1484769"/>
                <a:gd name="connsiteX1" fmla="*/ 0 w 588475"/>
                <a:gd name="connsiteY1" fmla="*/ 0 h 1484769"/>
                <a:gd name="connsiteX2" fmla="*/ 0 w 588475"/>
                <a:gd name="connsiteY2" fmla="*/ 1484769 h 1484769"/>
                <a:gd name="connsiteX3" fmla="*/ 588475 w 588475"/>
                <a:gd name="connsiteY3" fmla="*/ 1265802 h 1484769"/>
                <a:gd name="connsiteX0" fmla="*/ 298764 w 796705"/>
                <a:gd name="connsiteY0" fmla="*/ 0 h 1484769"/>
                <a:gd name="connsiteX1" fmla="*/ 0 w 796705"/>
                <a:gd name="connsiteY1" fmla="*/ 0 h 1484769"/>
                <a:gd name="connsiteX2" fmla="*/ 0 w 796705"/>
                <a:gd name="connsiteY2" fmla="*/ 1484769 h 1484769"/>
                <a:gd name="connsiteX3" fmla="*/ 796705 w 796705"/>
                <a:gd name="connsiteY3" fmla="*/ 1484768 h 1484769"/>
                <a:gd name="connsiteX0" fmla="*/ 566224 w 796705"/>
                <a:gd name="connsiteY0" fmla="*/ 0 h 1484769"/>
                <a:gd name="connsiteX1" fmla="*/ 0 w 796705"/>
                <a:gd name="connsiteY1" fmla="*/ 0 h 1484769"/>
                <a:gd name="connsiteX2" fmla="*/ 0 w 796705"/>
                <a:gd name="connsiteY2" fmla="*/ 1484769 h 1484769"/>
                <a:gd name="connsiteX3" fmla="*/ 796705 w 796705"/>
                <a:gd name="connsiteY3" fmla="*/ 1484768 h 1484769"/>
                <a:gd name="connsiteX0" fmla="*/ 740901 w 796705"/>
                <a:gd name="connsiteY0" fmla="*/ 10720 h 1484769"/>
                <a:gd name="connsiteX1" fmla="*/ 0 w 796705"/>
                <a:gd name="connsiteY1" fmla="*/ 0 h 1484769"/>
                <a:gd name="connsiteX2" fmla="*/ 0 w 796705"/>
                <a:gd name="connsiteY2" fmla="*/ 1484769 h 1484769"/>
                <a:gd name="connsiteX3" fmla="*/ 796705 w 796705"/>
                <a:gd name="connsiteY3" fmla="*/ 1484768 h 14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705" h="1484769">
                  <a:moveTo>
                    <a:pt x="740901" y="10720"/>
                  </a:moveTo>
                  <a:lnTo>
                    <a:pt x="0" y="0"/>
                  </a:lnTo>
                  <a:lnTo>
                    <a:pt x="0" y="1484769"/>
                  </a:lnTo>
                  <a:lnTo>
                    <a:pt x="796705" y="1484768"/>
                  </a:lnTo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38B9E8-1320-5047-A86E-424E72EBBA44}"/>
                </a:ext>
              </a:extLst>
            </p:cNvPr>
            <p:cNvCxnSpPr>
              <a:cxnSpLocks/>
            </p:cNvCxnSpPr>
            <p:nvPr/>
          </p:nvCxnSpPr>
          <p:spPr>
            <a:xfrm>
              <a:off x="2093913" y="1990725"/>
              <a:ext cx="1314450" cy="0"/>
            </a:xfrm>
            <a:prstGeom prst="line">
              <a:avLst/>
            </a:prstGeom>
            <a:ln w="15875">
              <a:solidFill>
                <a:schemeClr val="accent3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nestedGroup" descr="This Virtual Private Cloud (VPC) group is within the AWS Cloud group. The group spans availability zone 1 and 2, and some other services.">
            <a:extLst>
              <a:ext uri="{FF2B5EF4-FFF2-40B4-BE49-F238E27FC236}">
                <a16:creationId xmlns:a16="http://schemas.microsoft.com/office/drawing/2014/main" id="{B33E1D70-27CA-4DCB-AE77-8E8BCF312F04}"/>
              </a:ext>
            </a:extLst>
          </p:cNvPr>
          <p:cNvGrpSpPr/>
          <p:nvPr/>
        </p:nvGrpSpPr>
        <p:grpSpPr>
          <a:xfrm>
            <a:off x="4752975" y="1934055"/>
            <a:ext cx="7059612" cy="3377720"/>
            <a:chOff x="4752975" y="1934055"/>
            <a:chExt cx="7059612" cy="33777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0DCB38-C38F-3E45-91A5-BC77EA902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auto">
            <a:xfrm>
              <a:off x="4752975" y="1936750"/>
              <a:ext cx="7059612" cy="3375025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39" name="Graphic 38" descr="VPC group icon.">
              <a:extLst>
                <a:ext uri="{FF2B5EF4-FFF2-40B4-BE49-F238E27FC236}">
                  <a16:creationId xmlns:a16="http://schemas.microsoft.com/office/drawing/2014/main" id="{ED425F82-30BD-E14D-A2A7-09E58EE6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/>
          </p:blipFill>
          <p:spPr>
            <a:xfrm>
              <a:off x="4754563" y="1934055"/>
              <a:ext cx="381000" cy="381000"/>
            </a:xfrm>
            <a:prstGeom prst="rect">
              <a:avLst/>
            </a:prstGeom>
          </p:spPr>
        </p:pic>
      </p:grpSp>
      <p:sp>
        <p:nvSpPr>
          <p:cNvPr id="47109" name="TextBox 29">
            <a:extLst>
              <a:ext uri="{FF2B5EF4-FFF2-40B4-BE49-F238E27FC236}">
                <a16:creationId xmlns:a16="http://schemas.microsoft.com/office/drawing/2014/main" id="{D9C506F8-D531-B748-BCD3-CB9EBCE33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519613"/>
            <a:ext cx="2570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icon</a:t>
            </a:r>
          </a:p>
        </p:txBody>
      </p:sp>
      <p:cxnSp>
        <p:nvCxnSpPr>
          <p:cNvPr id="36" name="Straight Connector 35" descr="Points to.">
            <a:extLst>
              <a:ext uri="{FF2B5EF4-FFF2-40B4-BE49-F238E27FC236}">
                <a16:creationId xmlns:a16="http://schemas.microsoft.com/office/drawing/2014/main" id="{382B8510-2A48-A64E-8723-AB214B9DCBB1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1971923" y="4637126"/>
            <a:ext cx="3979169" cy="72987"/>
          </a:xfrm>
          <a:prstGeom prst="line">
            <a:avLst/>
          </a:prstGeom>
          <a:ln w="15875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instanceResource" descr="Instance resource icon, with the Instance label below it. The resource is in second autoscaling group, and in Availability Zone1.">
            <a:extLst>
              <a:ext uri="{FF2B5EF4-FFF2-40B4-BE49-F238E27FC236}">
                <a16:creationId xmlns:a16="http://schemas.microsoft.com/office/drawing/2014/main" id="{2B4C8F49-AB05-93A1-B687-3CC0FAA818AC}"/>
              </a:ext>
            </a:extLst>
          </p:cNvPr>
          <p:cNvGrpSpPr/>
          <p:nvPr/>
        </p:nvGrpSpPr>
        <p:grpSpPr>
          <a:xfrm>
            <a:off x="5625233" y="4408526"/>
            <a:ext cx="1115568" cy="731918"/>
            <a:chOff x="5625233" y="3348677"/>
            <a:chExt cx="1115568" cy="731918"/>
          </a:xfrm>
        </p:grpSpPr>
        <p:pic>
          <p:nvPicPr>
            <p:cNvPr id="54" name="Graphic 60">
              <a:extLst>
                <a:ext uri="{FF2B5EF4-FFF2-40B4-BE49-F238E27FC236}">
                  <a16:creationId xmlns:a16="http://schemas.microsoft.com/office/drawing/2014/main" id="{D4888798-1EE7-33B7-10DC-995329F5E7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/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9379F591-0235-DE93-2308-507329B6A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61" name="1.natGateway" descr="First Nat gateway resource icon, with the Nate gateway label below it. The resource is in Availability Zone 1.">
            <a:extLst>
              <a:ext uri="{FF2B5EF4-FFF2-40B4-BE49-F238E27FC236}">
                <a16:creationId xmlns:a16="http://schemas.microsoft.com/office/drawing/2014/main" id="{CBE187CB-E27B-B792-8B34-815FD681ABAB}"/>
              </a:ext>
            </a:extLst>
          </p:cNvPr>
          <p:cNvGrpSpPr/>
          <p:nvPr/>
        </p:nvGrpSpPr>
        <p:grpSpPr>
          <a:xfrm>
            <a:off x="5565634" y="2355102"/>
            <a:ext cx="1234766" cy="735786"/>
            <a:chOff x="3959051" y="3922713"/>
            <a:chExt cx="1234766" cy="735786"/>
          </a:xfrm>
        </p:grpSpPr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734C55DB-726A-5605-F12F-28F9BACAE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63" name="Graphic 35">
              <a:extLst>
                <a:ext uri="{FF2B5EF4-FFF2-40B4-BE49-F238E27FC236}">
                  <a16:creationId xmlns:a16="http://schemas.microsoft.com/office/drawing/2014/main" id="{6B967C3B-8506-A6DF-2612-97D2AF780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/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66" descr="Second Nat gateway resource icon, with the Nate gateway label below it. The resource is in Availability Zone 2.">
            <a:extLst>
              <a:ext uri="{FF2B5EF4-FFF2-40B4-BE49-F238E27FC236}">
                <a16:creationId xmlns:a16="http://schemas.microsoft.com/office/drawing/2014/main" id="{39BDD687-6523-0328-9246-65EBDC36BD25}"/>
              </a:ext>
            </a:extLst>
          </p:cNvPr>
          <p:cNvGrpSpPr/>
          <p:nvPr/>
        </p:nvGrpSpPr>
        <p:grpSpPr>
          <a:xfrm>
            <a:off x="9748549" y="2355102"/>
            <a:ext cx="1234766" cy="735786"/>
            <a:chOff x="3959051" y="3922713"/>
            <a:chExt cx="1234766" cy="735786"/>
          </a:xfrm>
        </p:grpSpPr>
        <p:sp>
          <p:nvSpPr>
            <p:cNvPr id="68" name="TextBox 17">
              <a:extLst>
                <a:ext uri="{FF2B5EF4-FFF2-40B4-BE49-F238E27FC236}">
                  <a16:creationId xmlns:a16="http://schemas.microsoft.com/office/drawing/2014/main" id="{79E711FC-F7A2-82AA-BBB7-FF35C6D8ED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69" name="Graphic 35">
              <a:extLst>
                <a:ext uri="{FF2B5EF4-FFF2-40B4-BE49-F238E27FC236}">
                  <a16:creationId xmlns:a16="http://schemas.microsoft.com/office/drawing/2014/main" id="{FA686382-AEEB-46A8-5F02-23C69DFD3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/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EFFD5-B07A-CD4C-A9C4-8DBFAB94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28398" y="3224680"/>
            <a:ext cx="1950360" cy="969963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1-instance" descr="Instance resource icon, with the Instance label below it. The resource is in first autoscaling group, and in Availability Zone1.">
            <a:extLst>
              <a:ext uri="{FF2B5EF4-FFF2-40B4-BE49-F238E27FC236}">
                <a16:creationId xmlns:a16="http://schemas.microsoft.com/office/drawing/2014/main" id="{3E176482-3C02-CE1D-C654-068FD305218D}"/>
              </a:ext>
            </a:extLst>
          </p:cNvPr>
          <p:cNvGrpSpPr/>
          <p:nvPr/>
        </p:nvGrpSpPr>
        <p:grpSpPr>
          <a:xfrm>
            <a:off x="5625233" y="3354166"/>
            <a:ext cx="1115568" cy="731918"/>
            <a:chOff x="5625233" y="3348677"/>
            <a:chExt cx="1115568" cy="731918"/>
          </a:xfrm>
        </p:grpSpPr>
        <p:pic>
          <p:nvPicPr>
            <p:cNvPr id="48" name="Graphic 60">
              <a:extLst>
                <a:ext uri="{FF2B5EF4-FFF2-40B4-BE49-F238E27FC236}">
                  <a16:creationId xmlns:a16="http://schemas.microsoft.com/office/drawing/2014/main" id="{CACA4B48-DA5D-B96A-E94F-A365D3121A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/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2412FDB2-82D5-EAF5-0475-03DEA9F29D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50" name="3-Instance" descr="Instance resource icon, with the Instance label below it. The resource is in first autoscaling group, and in Availability Zone2.">
            <a:extLst>
              <a:ext uri="{FF2B5EF4-FFF2-40B4-BE49-F238E27FC236}">
                <a16:creationId xmlns:a16="http://schemas.microsoft.com/office/drawing/2014/main" id="{2F693CE9-64F4-024C-FC4D-9D9AAB346AFF}"/>
              </a:ext>
            </a:extLst>
          </p:cNvPr>
          <p:cNvGrpSpPr/>
          <p:nvPr/>
        </p:nvGrpSpPr>
        <p:grpSpPr>
          <a:xfrm>
            <a:off x="9826066" y="3354166"/>
            <a:ext cx="1115568" cy="731918"/>
            <a:chOff x="5625233" y="3348677"/>
            <a:chExt cx="1115568" cy="731918"/>
          </a:xfrm>
        </p:grpSpPr>
        <p:pic>
          <p:nvPicPr>
            <p:cNvPr id="51" name="Graphic 60">
              <a:extLst>
                <a:ext uri="{FF2B5EF4-FFF2-40B4-BE49-F238E27FC236}">
                  <a16:creationId xmlns:a16="http://schemas.microsoft.com/office/drawing/2014/main" id="{EC4D4B56-A20C-0FE4-A7B4-7E8591E5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/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0BC98F8C-E2C8-5286-4DE8-6633931E6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9AFDC86-912C-7E4F-A869-D532DD3E2A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14939" y="4255621"/>
            <a:ext cx="1963820" cy="969963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39EEFFD5-B07A-CD4C-A9C4-8DBFAB94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98225" y="3225696"/>
            <a:ext cx="1950360" cy="969963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35" descr="Points to.">
            <a:extLst>
              <a:ext uri="{FF2B5EF4-FFF2-40B4-BE49-F238E27FC236}">
                <a16:creationId xmlns:a16="http://schemas.microsoft.com/office/drawing/2014/main" id="{382B8510-2A48-A64E-8723-AB214B9DCBB1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971923" y="3582766"/>
            <a:ext cx="3979169" cy="1102416"/>
          </a:xfrm>
          <a:prstGeom prst="line">
            <a:avLst/>
          </a:prstGeom>
          <a:ln w="15875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02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  <p:bldP spid="47107" grpId="0"/>
      <p:bldP spid="47109" grpId="0"/>
      <p:bldP spid="41" grpId="0" animBg="1"/>
      <p:bldP spid="45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6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22261"/>
            <a:ext cx="11709400" cy="644525"/>
          </a:xfrm>
        </p:spPr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600" dirty="0" smtClean="0"/>
              <a:t>서울 환경 구성도</a:t>
            </a:r>
            <a:r>
              <a:rPr lang="en-US" altLang="en-US" dirty="0"/>
              <a:t>	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39" y="1047417"/>
            <a:ext cx="427732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7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22261"/>
            <a:ext cx="11709400" cy="644525"/>
          </a:xfrm>
        </p:spPr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600" dirty="0" smtClean="0"/>
              <a:t>싱가폴 환경 구성도</a:t>
            </a:r>
            <a:r>
              <a:rPr lang="en-US" altLang="en-US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39" y="1052181"/>
            <a:ext cx="427732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8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22261"/>
            <a:ext cx="11709400" cy="644525"/>
          </a:xfrm>
        </p:spPr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600" dirty="0" smtClean="0"/>
              <a:t>전체 환경 구성도</a:t>
            </a:r>
            <a:r>
              <a:rPr lang="en-US" altLang="en-US" dirty="0"/>
              <a:t>	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8" y="966786"/>
            <a:ext cx="10762938" cy="53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2440D-A88D-2BAC-9ED1-39D87723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z="3600" smtClean="0"/>
              <a:pPr/>
              <a:t>9</a:t>
            </a:fld>
            <a:endParaRPr lang="en-US" sz="3600" dirty="0"/>
          </a:p>
        </p:txBody>
      </p:sp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971213" algn="l"/>
              </a:tabLst>
            </a:pPr>
            <a:r>
              <a:rPr lang="ko-KR" altLang="en-US" sz="3800" dirty="0" smtClean="0"/>
              <a:t>환경 구성 요소 설명</a:t>
            </a:r>
            <a:r>
              <a:rPr lang="en-US" altLang="en-US" dirty="0"/>
              <a:t>	</a:t>
            </a:r>
            <a:r>
              <a:rPr lang="en-US" altLang="en-US" dirty="0" smtClean="0"/>
              <a:t>2/3</a:t>
            </a:r>
            <a:endParaRPr lang="en-US" alt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9BA9F601-4F1D-8145-B170-B596577F8179}"/>
              </a:ext>
            </a:extLst>
          </p:cNvPr>
          <p:cNvSpPr txBox="1">
            <a:spLocks noChangeArrowheads="1"/>
          </p:cNvSpPr>
          <p:nvPr/>
        </p:nvSpPr>
        <p:spPr>
          <a:xfrm>
            <a:off x="241299" y="1009650"/>
            <a:ext cx="11241167" cy="391547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서울 </a:t>
            </a:r>
            <a:r>
              <a:rPr lang="en-US" altLang="ko-KR" b="1" dirty="0" smtClean="0">
                <a:latin typeface="+mn-ea"/>
              </a:rPr>
              <a:t>AWS Web Server 2</a:t>
            </a:r>
            <a:r>
              <a:rPr lang="ko-KR" altLang="en-US" b="1" dirty="0" smtClean="0">
                <a:latin typeface="+mn-ea"/>
              </a:rPr>
              <a:t>개 운용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2.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서울 </a:t>
            </a:r>
            <a:r>
              <a:rPr lang="en-US" altLang="ko-KR" b="1" dirty="0" smtClean="0">
                <a:latin typeface="+mn-ea"/>
              </a:rPr>
              <a:t>Web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Server </a:t>
            </a:r>
            <a:r>
              <a:rPr lang="ko-KR" altLang="en-US" b="1" dirty="0" smtClean="0">
                <a:latin typeface="+mn-ea"/>
              </a:rPr>
              <a:t>는 </a:t>
            </a:r>
            <a:r>
              <a:rPr lang="en-US" altLang="ko-KR" b="1" dirty="0" smtClean="0">
                <a:latin typeface="+mn-ea"/>
              </a:rPr>
              <a:t>Load balancer </a:t>
            </a:r>
            <a:r>
              <a:rPr lang="ko-KR" altLang="en-US" b="1" dirty="0" smtClean="0">
                <a:latin typeface="+mn-ea"/>
              </a:rPr>
              <a:t>로 부하 분산 중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싱가폴 </a:t>
            </a:r>
            <a:r>
              <a:rPr lang="en-US" altLang="ko-KR" b="1" dirty="0" smtClean="0">
                <a:latin typeface="+mn-ea"/>
              </a:rPr>
              <a:t>AWS Web Server 1</a:t>
            </a:r>
            <a:r>
              <a:rPr lang="ko-KR" altLang="en-US" b="1" dirty="0" smtClean="0">
                <a:latin typeface="+mn-ea"/>
              </a:rPr>
              <a:t>개 운용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각 </a:t>
            </a:r>
            <a:r>
              <a:rPr lang="en-US" altLang="ko-KR" b="1" dirty="0" smtClean="0">
                <a:latin typeface="+mn-ea"/>
              </a:rPr>
              <a:t>IDC</a:t>
            </a:r>
            <a:r>
              <a:rPr lang="ko-KR" altLang="en-US" b="1" dirty="0" smtClean="0">
                <a:latin typeface="+mn-ea"/>
              </a:rPr>
              <a:t>에 </a:t>
            </a:r>
            <a:r>
              <a:rPr lang="ko-KR" altLang="en-US" b="1" dirty="0">
                <a:latin typeface="+mn-ea"/>
              </a:rPr>
              <a:t>있는 </a:t>
            </a:r>
            <a:r>
              <a:rPr lang="en-US" altLang="ko-KR" b="1" dirty="0">
                <a:latin typeface="+mn-ea"/>
              </a:rPr>
              <a:t>DNS </a:t>
            </a:r>
            <a:r>
              <a:rPr lang="ko-KR" altLang="en-US" b="1" dirty="0">
                <a:latin typeface="+mn-ea"/>
              </a:rPr>
              <a:t>서버는 </a:t>
            </a:r>
            <a:r>
              <a:rPr lang="en-US" altLang="ko-KR" b="1" dirty="0">
                <a:latin typeface="+mn-ea"/>
              </a:rPr>
              <a:t>Private DNS </a:t>
            </a:r>
            <a:r>
              <a:rPr lang="ko-KR" altLang="en-US" b="1" dirty="0">
                <a:latin typeface="+mn-ea"/>
              </a:rPr>
              <a:t>주소 해결 </a:t>
            </a:r>
            <a:r>
              <a:rPr lang="ko-KR" altLang="en-US" b="1" dirty="0" smtClean="0">
                <a:latin typeface="+mn-ea"/>
              </a:rPr>
              <a:t>가능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4. </a:t>
            </a:r>
            <a:r>
              <a:rPr lang="ko-KR" altLang="en-US" b="1" dirty="0" smtClean="0">
                <a:latin typeface="+mn-ea"/>
              </a:rPr>
              <a:t>서울 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싱가폴의 </a:t>
            </a:r>
            <a:r>
              <a:rPr lang="en-US" altLang="ko-KR" b="1" dirty="0" smtClean="0">
                <a:latin typeface="+mn-ea"/>
              </a:rPr>
              <a:t>Transit Gateway 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smtClean="0">
                <a:latin typeface="+mn-ea"/>
              </a:rPr>
              <a:t>Peering</a:t>
            </a:r>
            <a:r>
              <a:rPr lang="ko-KR" altLang="en-US" b="1" dirty="0" smtClean="0">
                <a:latin typeface="+mn-ea"/>
              </a:rPr>
              <a:t>으로 연결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5. GA (Global Accelerator) </a:t>
            </a:r>
            <a:r>
              <a:rPr lang="ko-KR" altLang="en-US" b="1" dirty="0" smtClean="0">
                <a:latin typeface="+mn-ea"/>
              </a:rPr>
              <a:t>로 서울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싱가폴의 </a:t>
            </a:r>
            <a:r>
              <a:rPr lang="en-US" altLang="ko-KR" b="1" dirty="0" smtClean="0">
                <a:latin typeface="+mn-ea"/>
              </a:rPr>
              <a:t>Web</a:t>
            </a:r>
            <a:r>
              <a:rPr lang="ko-KR" altLang="en-US" b="1" dirty="0" smtClean="0">
                <a:latin typeface="+mn-ea"/>
              </a:rPr>
              <a:t>을 사용자가 사용중인 지역과 가장 가까운 지역의 </a:t>
            </a:r>
            <a:r>
              <a:rPr lang="en-US" altLang="ko-KR" b="1" dirty="0" smtClean="0">
                <a:latin typeface="+mn-ea"/>
              </a:rPr>
              <a:t>Web Server</a:t>
            </a:r>
            <a:r>
              <a:rPr lang="ko-KR" altLang="en-US" b="1" dirty="0" smtClean="0">
                <a:latin typeface="+mn-ea"/>
              </a:rPr>
              <a:t>로 연결 </a:t>
            </a:r>
            <a:endParaRPr lang="en-US" altLang="ko-KR" b="1" dirty="0" smtClean="0">
              <a:latin typeface="+mn-ea"/>
            </a:endParaRPr>
          </a:p>
          <a:p>
            <a:pPr marL="457200" indent="-457200" eaLnBrk="1" hangingPunct="1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6. Route 53</a:t>
            </a:r>
            <a:r>
              <a:rPr lang="ko-KR" altLang="en-US" b="1" dirty="0" smtClean="0">
                <a:latin typeface="+mn-ea"/>
              </a:rPr>
              <a:t>으로 </a:t>
            </a:r>
            <a:r>
              <a:rPr lang="en-US" altLang="ko-KR" b="1" dirty="0" smtClean="0">
                <a:latin typeface="+mn-ea"/>
                <a:hlinkClick r:id="rId3"/>
              </a:rPr>
              <a:t>www.park508.com</a:t>
            </a:r>
            <a:r>
              <a:rPr lang="ko-KR" altLang="en-US" b="1" dirty="0" smtClean="0">
                <a:latin typeface="+mn-ea"/>
              </a:rPr>
              <a:t>을 </a:t>
            </a:r>
            <a:r>
              <a:rPr lang="en-US" altLang="ko-KR" b="1" dirty="0" smtClean="0">
                <a:latin typeface="+mn-ea"/>
              </a:rPr>
              <a:t>GA</a:t>
            </a:r>
            <a:r>
              <a:rPr lang="ko-KR" altLang="en-US" b="1" dirty="0" smtClean="0">
                <a:latin typeface="+mn-ea"/>
              </a:rPr>
              <a:t>에 연결하여 도메인 접속 사용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826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ght-Background-Master">
  <a:themeElements>
    <a:clrScheme name="Architecture Icons Light Background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ED7100"/>
      </a:accent1>
      <a:accent2>
        <a:srgbClr val="037F0C"/>
      </a:accent2>
      <a:accent3>
        <a:srgbClr val="D91515"/>
      </a:accent3>
      <a:accent4>
        <a:srgbClr val="F2F3F3"/>
      </a:accent4>
      <a:accent5>
        <a:srgbClr val="D5DBDB"/>
      </a:accent5>
      <a:accent6>
        <a:srgbClr val="0971D3"/>
      </a:accent6>
      <a:hlink>
        <a:srgbClr val="0971D3"/>
      </a:hlink>
      <a:folHlink>
        <a:srgbClr val="0971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160371</TotalTime>
  <Words>755</Words>
  <Application>Microsoft Office PowerPoint</Application>
  <PresentationFormat>와이드스크린</PresentationFormat>
  <Paragraphs>137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Amazon Ember</vt:lpstr>
      <vt:lpstr>굴림</vt:lpstr>
      <vt:lpstr>맑은 고딕</vt:lpstr>
      <vt:lpstr>Arial</vt:lpstr>
      <vt:lpstr>Calibri</vt:lpstr>
      <vt:lpstr>Light-Background-Master</vt:lpstr>
      <vt:lpstr>Dark-Background-Master</vt:lpstr>
      <vt:lpstr>AWS Cloud Class 507 개인 프로젝트</vt:lpstr>
      <vt:lpstr>목차</vt:lpstr>
      <vt:lpstr>1. 기본 환경 구성</vt:lpstr>
      <vt:lpstr>환경 구성 요소 설명 1/3</vt:lpstr>
      <vt:lpstr>환경 구성 요소 설명 2/3</vt:lpstr>
      <vt:lpstr>서울 환경 구성도 </vt:lpstr>
      <vt:lpstr>싱가폴 환경 구성도 </vt:lpstr>
      <vt:lpstr>전체 환경 구성도 </vt:lpstr>
      <vt:lpstr>환경 구성 요소 설명 2/3</vt:lpstr>
      <vt:lpstr>환경 구성 요소 정리 </vt:lpstr>
      <vt:lpstr>2. 서비스 설명</vt:lpstr>
      <vt:lpstr>PowerPoint 프레젠테이션</vt:lpstr>
      <vt:lpstr>PowerPoint 프레젠테이션</vt:lpstr>
      <vt:lpstr>PowerPoint 프레젠테이션</vt:lpstr>
      <vt:lpstr>3. 환경 구성 완료 후 상태</vt:lpstr>
      <vt:lpstr>서울 및 싱가폴의 AWS Web Server 인스턴스 </vt:lpstr>
      <vt:lpstr>서울 및 싱가폴 DNS 서버의 주소 해결 및 통신 상태 확인</vt:lpstr>
      <vt:lpstr>서울 AWS의 ALB 구성</vt:lpstr>
      <vt:lpstr>서울 AWS의 Web Server 상태 ( 메인 홈페이지 )              1/4</vt:lpstr>
      <vt:lpstr>서울 AWS의 Web Server 상태 ( 신규 회원 입력 )             2/4</vt:lpstr>
      <vt:lpstr>서울 AWS의 Web Server 상태 ( 회원 입력 성공 )             3/4</vt:lpstr>
      <vt:lpstr>서울 AWS의 Web Server 상태 ( 입력 완료 상태 )             4/4</vt:lpstr>
      <vt:lpstr>싱가폴 AWS의 Web Server 상태 ( 메인 홈페이지 )           1/4</vt:lpstr>
      <vt:lpstr>싱가폴 AWS의 Web Server 상태 ( 초기 회원 상태 )          2/4</vt:lpstr>
      <vt:lpstr>싱가폴 AWS의 Web Server 상태 ( 동기화 상태 )              3/4</vt:lpstr>
      <vt:lpstr>싱가폴 AWS의 Web Server 상태 ( 싱가폴 입력 불가 )      4/4</vt:lpstr>
      <vt:lpstr>GA로 인한 사용지역 별 Web Server 접속 경로 분산         1/3</vt:lpstr>
      <vt:lpstr>GA로 인한 사용지역 별 Web Server 접속 경로 분산         2/3</vt:lpstr>
      <vt:lpstr>GA로 인한 사용지역 별 Web Server 접속 경로 분산         3/3</vt:lpstr>
      <vt:lpstr>4. 장애 발생 시 상태 확인</vt:lpstr>
      <vt:lpstr>Web Server 장애 상황</vt:lpstr>
      <vt:lpstr>Web Server 장애 발생 시 GA로 싱가폴 Web 연결            1/3 </vt:lpstr>
      <vt:lpstr>Web Server 장애 발생 시 GA로 싱가폴 Web 연결            2/3 </vt:lpstr>
      <vt:lpstr>Web Server 장애 발생 시 GA로 싱가폴 Web 연결            3/3 </vt:lpstr>
      <vt:lpstr>Web Server 장애 해결 후 다시 정상 작동                          1/3 </vt:lpstr>
      <vt:lpstr>Web Server 장애 해결 후 다시 정상 작동                          2/3 </vt:lpstr>
      <vt:lpstr>Web Server 장애 해결 후 다시 정상 작동                          3/3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soldesk</cp:lastModifiedBy>
  <cp:revision>3734</cp:revision>
  <dcterms:created xsi:type="dcterms:W3CDTF">2020-03-23T21:46:17Z</dcterms:created>
  <dcterms:modified xsi:type="dcterms:W3CDTF">2024-06-28T07:18:30Z</dcterms:modified>
</cp:coreProperties>
</file>